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48" r:id="rId3"/>
    <p:sldId id="365" r:id="rId4"/>
    <p:sldId id="366" r:id="rId5"/>
    <p:sldId id="347" r:id="rId6"/>
    <p:sldId id="319" r:id="rId7"/>
    <p:sldId id="328" r:id="rId8"/>
    <p:sldId id="364" r:id="rId9"/>
    <p:sldId id="367" r:id="rId10"/>
    <p:sldId id="346" r:id="rId11"/>
    <p:sldId id="324" r:id="rId12"/>
    <p:sldId id="370" r:id="rId13"/>
    <p:sldId id="373" r:id="rId14"/>
    <p:sldId id="374" r:id="rId15"/>
    <p:sldId id="375" r:id="rId16"/>
    <p:sldId id="34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herine Cleveland" initials="KC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314C57"/>
    <a:srgbClr val="F2E2D2"/>
    <a:srgbClr val="C7D4CB"/>
    <a:srgbClr val="CCA49C"/>
    <a:srgbClr val="F3EDE7"/>
    <a:srgbClr val="627981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67" autoAdjust="0"/>
    <p:restoredTop sz="94913" autoAdjust="0"/>
  </p:normalViewPr>
  <p:slideViewPr>
    <p:cSldViewPr snapToGrid="0">
      <p:cViewPr varScale="1">
        <p:scale>
          <a:sx n="110" d="100"/>
          <a:sy n="110" d="100"/>
        </p:scale>
        <p:origin x="132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04428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Ellipses, Hyphens, and Dashes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Hyphens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1471613" y="1366724"/>
            <a:ext cx="6200774" cy="4089143"/>
            <a:chOff x="1906953" y="1849761"/>
            <a:chExt cx="5443662" cy="693935"/>
          </a:xfrm>
          <a:solidFill>
            <a:schemeClr val="bg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 w="57150">
              <a:solidFill>
                <a:srgbClr val="F2E2D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92921" y="1873698"/>
              <a:ext cx="5274381" cy="8879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Numbers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863410" y="2116772"/>
            <a:ext cx="5443662" cy="693935"/>
            <a:chOff x="1906953" y="2649539"/>
            <a:chExt cx="5443662" cy="693935"/>
          </a:xfrm>
          <a:solidFill>
            <a:srgbClr val="F2E2D2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Thirty-five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863410" y="2930205"/>
            <a:ext cx="5443662" cy="693935"/>
            <a:chOff x="1906953" y="3449317"/>
            <a:chExt cx="5443662" cy="693935"/>
          </a:xfrm>
          <a:solidFill>
            <a:srgbClr val="F2E2D2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835" y="3585777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One-half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863410" y="3743638"/>
            <a:ext cx="5443662" cy="693935"/>
            <a:chOff x="1906953" y="4260384"/>
            <a:chExt cx="5443662" cy="693935"/>
          </a:xfrm>
          <a:solidFill>
            <a:srgbClr val="F2E2D2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67835" y="4396844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Six-tenths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863410" y="4574033"/>
            <a:ext cx="5443662" cy="693935"/>
            <a:chOff x="1906953" y="5090779"/>
            <a:chExt cx="5443662" cy="693935"/>
          </a:xfrm>
          <a:solidFill>
            <a:srgbClr val="F2E2D2"/>
          </a:solidFill>
        </p:grpSpPr>
        <p:sp>
          <p:nvSpPr>
            <p:cNvPr id="41" name="Rectangle 40"/>
            <p:cNvSpPr/>
            <p:nvPr/>
          </p:nvSpPr>
          <p:spPr>
            <a:xfrm>
              <a:off x="1906953" y="509077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967835" y="522723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Two thousand fifty-five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Dashes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3503364" y="2133440"/>
            <a:ext cx="2137273" cy="838742"/>
            <a:chOff x="3876675" y="1736761"/>
            <a:chExt cx="2671735" cy="806935"/>
          </a:xfrm>
          <a:solidFill>
            <a:srgbClr val="386546"/>
          </a:solidFill>
        </p:grpSpPr>
        <p:sp>
          <p:nvSpPr>
            <p:cNvPr id="17" name="Rounded Rectangle 16"/>
            <p:cNvSpPr/>
            <p:nvPr/>
          </p:nvSpPr>
          <p:spPr>
            <a:xfrm>
              <a:off x="3876675" y="1736761"/>
              <a:ext cx="2671735" cy="806935"/>
            </a:xfrm>
            <a:prstGeom prst="roundRect">
              <a:avLst/>
            </a:prstGeom>
            <a:grpFill/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056648" y="1797048"/>
              <a:ext cx="2337198" cy="621821"/>
            </a:xfrm>
            <a:prstGeom prst="rect">
              <a:avLst/>
            </a:prstGeom>
            <a:grpFill/>
            <a:ln w="38100">
              <a:solidFill>
                <a:srgbClr val="386546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—</a:t>
              </a:r>
              <a:endParaRPr lang="en-US" sz="3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503363" y="3245319"/>
            <a:ext cx="2137272" cy="753923"/>
            <a:chOff x="3876675" y="1736760"/>
            <a:chExt cx="2671735" cy="870924"/>
          </a:xfrm>
          <a:solidFill>
            <a:srgbClr val="386546"/>
          </a:solidFill>
        </p:grpSpPr>
        <p:sp>
          <p:nvSpPr>
            <p:cNvPr id="30" name="Rounded Rectangle 29"/>
            <p:cNvSpPr/>
            <p:nvPr/>
          </p:nvSpPr>
          <p:spPr>
            <a:xfrm>
              <a:off x="3876675" y="1736760"/>
              <a:ext cx="2671735" cy="870924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056649" y="1758595"/>
              <a:ext cx="2337198" cy="8177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rgbClr val="386546"/>
                  </a:solidFill>
                </a:rPr>
                <a:t>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Dashes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750766" y="1721536"/>
            <a:ext cx="7941452" cy="652211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54048" y="1873852"/>
              <a:ext cx="7807571" cy="33775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Use dashes when a sentence already contains a number of commas.</a:t>
              </a:r>
            </a:p>
          </p:txBody>
        </p:sp>
      </p:grpSp>
      <p:sp>
        <p:nvSpPr>
          <p:cNvPr id="5" name="Oval 4"/>
          <p:cNvSpPr/>
          <p:nvPr/>
        </p:nvSpPr>
        <p:spPr>
          <a:xfrm>
            <a:off x="483908" y="1446948"/>
            <a:ext cx="636683" cy="60069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314C57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291742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3524093" y="3157056"/>
            <a:ext cx="4243052" cy="39769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204671" y="3699641"/>
            <a:ext cx="4303899" cy="35963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Dashes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750766" y="1721536"/>
            <a:ext cx="7941452" cy="652211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54048" y="1873852"/>
              <a:ext cx="7807571" cy="33775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Use dashes when a sentence already contains a number of commas.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1173141" y="3120411"/>
            <a:ext cx="6690558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 Fantastic Four</a:t>
            </a:r>
            <a:r>
              <a:rPr lang="en-US" sz="2400" dirty="0">
                <a:solidFill>
                  <a:schemeClr val="bg1"/>
                </a:solidFill>
              </a:rPr>
              <a:t>—Mr. Fantastic, the Invisible Girl,</a:t>
            </a:r>
          </a:p>
          <a:p>
            <a:endParaRPr lang="en-US" sz="1050" dirty="0"/>
          </a:p>
          <a:p>
            <a:r>
              <a:rPr lang="en-US" sz="2400" dirty="0">
                <a:solidFill>
                  <a:schemeClr val="bg1"/>
                </a:solidFill>
              </a:rPr>
              <a:t>the Human Torch, and the Thing—</a:t>
            </a:r>
            <a:r>
              <a:rPr lang="en-US" sz="2400" dirty="0"/>
              <a:t>first appeared in a</a:t>
            </a:r>
          </a:p>
          <a:p>
            <a:endParaRPr lang="en-US" sz="1050" dirty="0"/>
          </a:p>
          <a:p>
            <a:r>
              <a:rPr lang="en-US" sz="2400" dirty="0"/>
              <a:t>comic book in 1961.</a:t>
            </a:r>
            <a:endParaRPr lang="en-US" sz="2400" dirty="0">
              <a:effectLst/>
            </a:endParaRPr>
          </a:p>
        </p:txBody>
      </p:sp>
      <p:sp>
        <p:nvSpPr>
          <p:cNvPr id="5" name="Oval 4"/>
          <p:cNvSpPr/>
          <p:nvPr/>
        </p:nvSpPr>
        <p:spPr>
          <a:xfrm>
            <a:off x="483908" y="1446948"/>
            <a:ext cx="636683" cy="60069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314C57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28473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Dashes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750766" y="1721536"/>
            <a:ext cx="7941452" cy="652211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275408" y="1890783"/>
              <a:ext cx="6289804" cy="4950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Use dashes to give greater emphasis to extra information.</a:t>
              </a:r>
            </a:p>
          </p:txBody>
        </p:sp>
      </p:grpSp>
      <p:sp>
        <p:nvSpPr>
          <p:cNvPr id="5" name="Oval 4"/>
          <p:cNvSpPr/>
          <p:nvPr/>
        </p:nvSpPr>
        <p:spPr>
          <a:xfrm>
            <a:off x="483908" y="1446948"/>
            <a:ext cx="636683" cy="60069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314C57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71200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924910" y="3637967"/>
            <a:ext cx="3573518" cy="35963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642541" y="3110485"/>
            <a:ext cx="1524000" cy="35963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90915" y="3039620"/>
            <a:ext cx="8036046" cy="15773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cs typeface="Times New Roman" panose="02020603050405020304" pitchFamily="18" charset="0"/>
              </a:rPr>
              <a:t>In the business world, confidence and candor</a:t>
            </a:r>
            <a:r>
              <a:rPr lang="en-US" sz="2400" dirty="0">
                <a:solidFill>
                  <a:schemeClr val="bg1"/>
                </a:solidFill>
              </a:rPr>
              <a:t>—</a:t>
            </a:r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two traits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105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that are respected in men</a:t>
            </a:r>
            <a:r>
              <a:rPr lang="en-US" sz="2400" dirty="0">
                <a:solidFill>
                  <a:schemeClr val="bg1"/>
                </a:solidFill>
              </a:rPr>
              <a:t>—</a:t>
            </a:r>
            <a:r>
              <a:rPr lang="en-US" sz="2400" dirty="0">
                <a:cs typeface="Times New Roman" panose="02020603050405020304" pitchFamily="18" charset="0"/>
              </a:rPr>
              <a:t>are not always appreciated in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1050" dirty="0"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cs typeface="Times New Roman" panose="02020603050405020304" pitchFamily="18" charset="0"/>
              </a:rPr>
              <a:t>women.</a:t>
            </a:r>
            <a:endParaRPr lang="en-US" sz="2400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Dashes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750766" y="1721536"/>
            <a:ext cx="7941452" cy="652211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275408" y="1890783"/>
              <a:ext cx="6289804" cy="4950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Use dashes to give greater emphasis to extra information.</a:t>
              </a:r>
            </a:p>
          </p:txBody>
        </p:sp>
      </p:grpSp>
      <p:sp>
        <p:nvSpPr>
          <p:cNvPr id="5" name="Oval 4"/>
          <p:cNvSpPr/>
          <p:nvPr/>
        </p:nvSpPr>
        <p:spPr>
          <a:xfrm>
            <a:off x="483908" y="1446948"/>
            <a:ext cx="636683" cy="60069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314C57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580168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Ellipses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42922" y="4074805"/>
            <a:ext cx="8058154" cy="1067579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9016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Always add spaces before, after, and between.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42922" y="2828357"/>
            <a:ext cx="8058154" cy="1067579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9016"/>
              <a:ext cx="7932863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Use ellipses to show that information has been removed from a quotation. 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3995734" y="1468421"/>
            <a:ext cx="1152528" cy="1067579"/>
            <a:chOff x="3876675" y="1736761"/>
            <a:chExt cx="2671735" cy="806935"/>
          </a:xfrm>
          <a:solidFill>
            <a:srgbClr val="C7D4CB"/>
          </a:solidFill>
        </p:grpSpPr>
        <p:sp>
          <p:nvSpPr>
            <p:cNvPr id="35" name="Rounded Rectangle 34"/>
            <p:cNvSpPr/>
            <p:nvPr/>
          </p:nvSpPr>
          <p:spPr>
            <a:xfrm>
              <a:off x="3876675" y="1736761"/>
              <a:ext cx="2671735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056649" y="1754422"/>
              <a:ext cx="2337198" cy="5815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/>
                <a:t>. . 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52775" y="2257425"/>
            <a:ext cx="3314700" cy="413497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88575" y="1653993"/>
            <a:ext cx="81668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314C57"/>
                </a:solidFill>
              </a:rPr>
              <a:t>Original</a:t>
            </a:r>
            <a:r>
              <a:rPr lang="en-US" sz="2000" b="1" dirty="0">
                <a:solidFill>
                  <a:srgbClr val="323542"/>
                </a:solidFill>
              </a:rPr>
              <a:t> 	</a:t>
            </a:r>
            <a:r>
              <a:rPr lang="en-US" sz="2000" dirty="0">
                <a:solidFill>
                  <a:srgbClr val="323542"/>
                </a:solidFill>
              </a:rPr>
              <a:t>	One of the survey participants said, “I don’t think this new </a:t>
            </a:r>
          </a:p>
          <a:p>
            <a:endParaRPr lang="en-US" sz="2000" dirty="0">
              <a:solidFill>
                <a:srgbClr val="323542"/>
              </a:solidFill>
            </a:endParaRPr>
          </a:p>
          <a:p>
            <a:r>
              <a:rPr lang="en-US" sz="2000" dirty="0">
                <a:solidFill>
                  <a:srgbClr val="323542"/>
                </a:solidFill>
              </a:rPr>
              <a:t>		phone, </a:t>
            </a:r>
            <a:r>
              <a:rPr lang="en-US" sz="2000" dirty="0"/>
              <a:t>with all of its bells and whistles, </a:t>
            </a:r>
            <a:r>
              <a:rPr lang="en-US" sz="2000" dirty="0">
                <a:solidFill>
                  <a:srgbClr val="323542"/>
                </a:solidFill>
              </a:rPr>
              <a:t>is any better than </a:t>
            </a:r>
          </a:p>
          <a:p>
            <a:endParaRPr lang="en-US" sz="2000" dirty="0">
              <a:solidFill>
                <a:srgbClr val="323542"/>
              </a:solidFill>
            </a:endParaRPr>
          </a:p>
          <a:p>
            <a:r>
              <a:rPr lang="en-US" sz="2000" dirty="0">
                <a:solidFill>
                  <a:srgbClr val="323542"/>
                </a:solidFill>
              </a:rPr>
              <a:t>		the phone I currently use.”</a:t>
            </a:r>
          </a:p>
          <a:p>
            <a:endParaRPr lang="en-US" sz="2000" dirty="0">
              <a:solidFill>
                <a:srgbClr val="323542"/>
              </a:solidFill>
            </a:endParaRPr>
          </a:p>
          <a:p>
            <a:endParaRPr lang="en-US" sz="2000" dirty="0">
              <a:solidFill>
                <a:srgbClr val="323542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-107576" y="338445"/>
            <a:ext cx="9251577" cy="6332628"/>
            <a:chOff x="-107577" y="463132"/>
            <a:chExt cx="9251577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07577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Ellipses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2602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52775" y="2257425"/>
            <a:ext cx="3314700" cy="413497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141009" y="4441451"/>
            <a:ext cx="394447" cy="32273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-107576" y="338445"/>
            <a:ext cx="9251577" cy="6332628"/>
            <a:chOff x="-107577" y="463132"/>
            <a:chExt cx="9251577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07577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Ellipses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88575" y="1653993"/>
            <a:ext cx="816684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314C57"/>
                </a:solidFill>
              </a:rPr>
              <a:t>Original</a:t>
            </a:r>
            <a:r>
              <a:rPr lang="en-US" sz="2000" b="1" dirty="0">
                <a:solidFill>
                  <a:srgbClr val="323542"/>
                </a:solidFill>
              </a:rPr>
              <a:t> 	</a:t>
            </a:r>
            <a:r>
              <a:rPr lang="en-US" sz="2000" dirty="0">
                <a:solidFill>
                  <a:srgbClr val="323542"/>
                </a:solidFill>
              </a:rPr>
              <a:t>	One of the survey participants said, “I don’t think this new </a:t>
            </a:r>
          </a:p>
          <a:p>
            <a:endParaRPr lang="en-US" sz="2000" dirty="0">
              <a:solidFill>
                <a:srgbClr val="323542"/>
              </a:solidFill>
            </a:endParaRPr>
          </a:p>
          <a:p>
            <a:r>
              <a:rPr lang="en-US" sz="2000" dirty="0">
                <a:solidFill>
                  <a:srgbClr val="323542"/>
                </a:solidFill>
              </a:rPr>
              <a:t>		phone, </a:t>
            </a:r>
            <a:r>
              <a:rPr lang="en-US" sz="2000" dirty="0"/>
              <a:t>with all of its bells and whistles, </a:t>
            </a:r>
            <a:r>
              <a:rPr lang="en-US" sz="2000" dirty="0">
                <a:solidFill>
                  <a:srgbClr val="323542"/>
                </a:solidFill>
              </a:rPr>
              <a:t>is any better than </a:t>
            </a:r>
          </a:p>
          <a:p>
            <a:endParaRPr lang="en-US" sz="2000" dirty="0">
              <a:solidFill>
                <a:srgbClr val="323542"/>
              </a:solidFill>
            </a:endParaRPr>
          </a:p>
          <a:p>
            <a:r>
              <a:rPr lang="en-US" sz="2000" dirty="0">
                <a:solidFill>
                  <a:srgbClr val="323542"/>
                </a:solidFill>
              </a:rPr>
              <a:t>		the phone I currently use.”</a:t>
            </a:r>
          </a:p>
          <a:p>
            <a:endParaRPr lang="en-US" sz="2000" dirty="0">
              <a:solidFill>
                <a:srgbClr val="323542"/>
              </a:solidFill>
            </a:endParaRPr>
          </a:p>
          <a:p>
            <a:endParaRPr lang="en-US" sz="2000" dirty="0">
              <a:solidFill>
                <a:srgbClr val="323542"/>
              </a:solidFill>
            </a:endParaRPr>
          </a:p>
          <a:p>
            <a:r>
              <a:rPr lang="en-US" sz="2000" b="1" dirty="0">
                <a:solidFill>
                  <a:srgbClr val="314C57"/>
                </a:solidFill>
              </a:rPr>
              <a:t>Revised</a:t>
            </a:r>
            <a:r>
              <a:rPr lang="en-US" sz="2000" dirty="0">
                <a:solidFill>
                  <a:srgbClr val="CCA49C"/>
                </a:solidFill>
              </a:rPr>
              <a:t>	</a:t>
            </a:r>
            <a:r>
              <a:rPr lang="en-US" sz="2000" dirty="0">
                <a:solidFill>
                  <a:srgbClr val="323542"/>
                </a:solidFill>
              </a:rPr>
              <a:t>	One of the survey participants said, “I don’t think this new</a:t>
            </a:r>
          </a:p>
          <a:p>
            <a:r>
              <a:rPr lang="en-US" sz="2000" dirty="0">
                <a:solidFill>
                  <a:srgbClr val="323542"/>
                </a:solidFill>
              </a:rPr>
              <a:t> </a:t>
            </a:r>
          </a:p>
          <a:p>
            <a:r>
              <a:rPr lang="en-US" sz="2000" dirty="0">
                <a:solidFill>
                  <a:srgbClr val="323542"/>
                </a:solidFill>
              </a:rPr>
              <a:t>		phone  </a:t>
            </a:r>
            <a:r>
              <a:rPr lang="en-US" sz="2000" dirty="0"/>
              <a:t>. . .  </a:t>
            </a:r>
            <a:r>
              <a:rPr lang="en-US" sz="2000" dirty="0">
                <a:solidFill>
                  <a:srgbClr val="323542"/>
                </a:solidFill>
              </a:rPr>
              <a:t>is any better than the phone I currently use.” </a:t>
            </a:r>
            <a:endParaRPr lang="en-US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973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Hyphens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802650" y="2494885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Compound nouns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802650" y="3222074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2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Compound adjectives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802650" y="3949263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Words with prefixes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1802650" y="4676452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Numbers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948217" y="1418410"/>
            <a:ext cx="1152528" cy="838742"/>
            <a:chOff x="3876675" y="1736761"/>
            <a:chExt cx="2671735" cy="806935"/>
          </a:xfrm>
          <a:solidFill>
            <a:srgbClr val="F2E2D2"/>
          </a:solidFill>
        </p:grpSpPr>
        <p:sp>
          <p:nvSpPr>
            <p:cNvPr id="20" name="Rounded Rectangle 19"/>
            <p:cNvSpPr/>
            <p:nvPr/>
          </p:nvSpPr>
          <p:spPr>
            <a:xfrm>
              <a:off x="3876675" y="1736761"/>
              <a:ext cx="2671735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56649" y="1776825"/>
              <a:ext cx="2337198" cy="6810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/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Hyphens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850168" y="1531055"/>
            <a:ext cx="5443662" cy="3793419"/>
            <a:chOff x="1906953" y="1849760"/>
            <a:chExt cx="5443662" cy="4323368"/>
          </a:xfrm>
          <a:solidFill>
            <a:schemeClr val="bg1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0"/>
              <a:ext cx="5443662" cy="4323368"/>
            </a:xfrm>
            <a:prstGeom prst="rect">
              <a:avLst/>
            </a:prstGeom>
            <a:grpFill/>
            <a:ln w="38100">
              <a:solidFill>
                <a:srgbClr val="F2E2D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898571"/>
              <a:ext cx="5274381" cy="596315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Compound Nouns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258532" y="2281873"/>
            <a:ext cx="4626937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14C57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Mother-in-law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2258531" y="3032690"/>
            <a:ext cx="4626938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Two-year-old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258531" y="3780044"/>
            <a:ext cx="4626938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Merry-go-round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258531" y="4527398"/>
            <a:ext cx="4626938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Goody-goody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647700" y="1707441"/>
            <a:ext cx="7848600" cy="2721684"/>
            <a:chOff x="1906953" y="1849760"/>
            <a:chExt cx="5443662" cy="4323368"/>
          </a:xfrm>
          <a:solidFill>
            <a:schemeClr val="bg1"/>
          </a:solidFill>
        </p:grpSpPr>
        <p:sp>
          <p:nvSpPr>
            <p:cNvPr id="10" name="Rectangle 9"/>
            <p:cNvSpPr/>
            <p:nvPr/>
          </p:nvSpPr>
          <p:spPr>
            <a:xfrm>
              <a:off x="1906953" y="1849760"/>
              <a:ext cx="5443662" cy="4323368"/>
            </a:xfrm>
            <a:prstGeom prst="rect">
              <a:avLst/>
            </a:prstGeom>
            <a:grpFill/>
            <a:ln w="38100">
              <a:solidFill>
                <a:srgbClr val="F2E2D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967835" y="1898571"/>
              <a:ext cx="5274381" cy="1037065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Compound Adjectives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Hyphens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422023" y="3054302"/>
            <a:ext cx="1654552" cy="619654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38542" y="3133296"/>
            <a:ext cx="780757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star-studded cast included all of my favorite celebrities.</a:t>
            </a:r>
          </a:p>
        </p:txBody>
      </p:sp>
    </p:spTree>
    <p:extLst>
      <p:ext uri="{BB962C8B-B14F-4D97-AF65-F5344CB8AC3E}">
        <p14:creationId xmlns:p14="http://schemas.microsoft.com/office/powerpoint/2010/main" val="2533117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542925" y="1532675"/>
            <a:ext cx="8058151" cy="3923191"/>
            <a:chOff x="1906953" y="1849760"/>
            <a:chExt cx="5443662" cy="4323368"/>
          </a:xfrm>
          <a:solidFill>
            <a:schemeClr val="bg1"/>
          </a:solidFill>
        </p:grpSpPr>
        <p:sp>
          <p:nvSpPr>
            <p:cNvPr id="11" name="Rectangle 10"/>
            <p:cNvSpPr/>
            <p:nvPr/>
          </p:nvSpPr>
          <p:spPr>
            <a:xfrm>
              <a:off x="1906953" y="1849760"/>
              <a:ext cx="5443662" cy="4323368"/>
            </a:xfrm>
            <a:prstGeom prst="rect">
              <a:avLst/>
            </a:prstGeom>
            <a:grpFill/>
            <a:ln w="38100">
              <a:solidFill>
                <a:srgbClr val="F2E2D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967835" y="1898570"/>
              <a:ext cx="5274381" cy="62318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Prefixes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1342461" y="2442414"/>
            <a:ext cx="1391213" cy="418901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55123" y="2393239"/>
            <a:ext cx="7807571" cy="143116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ex-teacher used his experiences in the classroom as the basis for his novel.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Hyphens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353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542925" y="1532675"/>
            <a:ext cx="8058151" cy="3923191"/>
            <a:chOff x="1906953" y="1849760"/>
            <a:chExt cx="5443662" cy="4323368"/>
          </a:xfrm>
          <a:solidFill>
            <a:schemeClr val="bg1"/>
          </a:solidFill>
        </p:grpSpPr>
        <p:sp>
          <p:nvSpPr>
            <p:cNvPr id="11" name="Rectangle 10"/>
            <p:cNvSpPr/>
            <p:nvPr/>
          </p:nvSpPr>
          <p:spPr>
            <a:xfrm>
              <a:off x="1906953" y="1849760"/>
              <a:ext cx="5443662" cy="4323368"/>
            </a:xfrm>
            <a:prstGeom prst="rect">
              <a:avLst/>
            </a:prstGeom>
            <a:grpFill/>
            <a:ln w="38100">
              <a:solidFill>
                <a:srgbClr val="F2E2D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967835" y="1898570"/>
              <a:ext cx="5274381" cy="62318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Prefixes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1342461" y="2442414"/>
            <a:ext cx="1391213" cy="418901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57425" y="4001060"/>
            <a:ext cx="1438275" cy="421341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55123" y="2391968"/>
            <a:ext cx="7807571" cy="240065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ex-teacher used his experiences in the classroom as the basis for his novel.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careful re-creation of the destroyed monument took archaeologists over ten years.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Hyphens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0645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1116</TotalTime>
  <Words>263</Words>
  <Application>Microsoft Office PowerPoint</Application>
  <PresentationFormat>On-screen Show (4:3)</PresentationFormat>
  <Paragraphs>92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129</cp:revision>
  <dcterms:created xsi:type="dcterms:W3CDTF">2014-11-06T15:36:04Z</dcterms:created>
  <dcterms:modified xsi:type="dcterms:W3CDTF">2018-05-04T19:15:08Z</dcterms:modified>
</cp:coreProperties>
</file>